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66" r:id="rId6"/>
    <p:sldId id="263" r:id="rId7"/>
    <p:sldId id="262" r:id="rId8"/>
    <p:sldId id="259" r:id="rId9"/>
    <p:sldId id="261" r:id="rId10"/>
    <p:sldId id="265" r:id="rId11"/>
  </p:sldIdLst>
  <p:sldSz cx="18288000" cy="10287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Bahnschrift SemiLight" panose="020B0502040204020203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charset="0"/>
      <p:regular r:id="rId24"/>
    </p:embeddedFont>
    <p:embeddedFont>
      <p:font typeface="Montserrat Medium" panose="00000600000000000000" pitchFamily="2" charset="0"/>
      <p:regular r:id="rId25"/>
      <p:italic r:id="rId26"/>
    </p:embeddedFont>
    <p:embeddedFont>
      <p:font typeface="Montserrat Semi-Bold" panose="020B0604020202020204" charset="0"/>
      <p:regular r:id="rId27"/>
    </p:embeddedFont>
    <p:embeddedFont>
      <p:font typeface="TAN Pearl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22" autoAdjust="0"/>
  </p:normalViewPr>
  <p:slideViewPr>
    <p:cSldViewPr>
      <p:cViewPr>
        <p:scale>
          <a:sx n="50" d="100"/>
          <a:sy n="50" d="100"/>
        </p:scale>
        <p:origin x="1085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6E5D6-1514-4C7E-A2B0-3AD061E68E0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E72B6-BD7D-43F4-8121-4AFD00FC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4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A9AE-3B18-48A9-84DC-730A2CA1146B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F016-2800-413D-AA3E-1CEACBE8B478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B387-F07D-4960-B8E3-B7D1A30CEF27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D480-4E8B-41BA-B1EC-B4C499C99CDA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A04FC-577A-4B05-8486-8C793ED1FDB9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A052-A516-4969-A6D9-D3161C5DAC9F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C87CB-3629-4E84-9E58-7F57F153C904}" type="datetime1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76A5A-DE9F-4E34-B94F-B5719F63CF96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1C05-4B90-47E5-AE16-9E7512B9F866}" type="datetime1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4328-70A0-4E97-B060-2372B95B215A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543A-5590-4B8E-88FD-CF072FB8D87C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5DD2A-365E-4B02-BC8D-5F451B7C591C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55462" y="5308970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481FF8E-82E0-45E7-B69B-F4299CC41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0" y="2403727"/>
            <a:ext cx="14668744" cy="2678784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ahnschrift SemiCondensed" panose="020B0502040204020203" pitchFamily="34" charset="0"/>
              </a:rPr>
              <a:t>Title: Sentiment Analysis of Bangla E-commerce Dataset: Using Different Machine &amp; Deep Learning Models 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F4145A8C-A7B5-4BC0-B255-BA578AB78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5752" y="6147356"/>
            <a:ext cx="13172526" cy="1752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Bahnschrift SemiLight" panose="020B0502040204020203" pitchFamily="34" charset="0"/>
              </a:rPr>
              <a:t>Team Members: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56A49C-079E-40BD-AC3C-3F949234ACD4}"/>
              </a:ext>
            </a:extLst>
          </p:cNvPr>
          <p:cNvSpPr txBox="1"/>
          <p:nvPr/>
        </p:nvSpPr>
        <p:spPr>
          <a:xfrm>
            <a:off x="7431611" y="7052276"/>
            <a:ext cx="3424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Name: Naushin Mamun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ID: 20200204010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2F4C75-0D84-439B-AFFC-E34167C41E3F}"/>
              </a:ext>
            </a:extLst>
          </p:cNvPr>
          <p:cNvSpPr txBox="1"/>
          <p:nvPr/>
        </p:nvSpPr>
        <p:spPr>
          <a:xfrm>
            <a:off x="11962683" y="7023656"/>
            <a:ext cx="4028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Name: </a:t>
            </a:r>
            <a:r>
              <a:rPr lang="en-US" sz="2400" b="1" dirty="0" err="1">
                <a:latin typeface="Bahnschrift SemiLight" panose="020B0502040204020203" pitchFamily="34" charset="0"/>
              </a:rPr>
              <a:t>Nafisa</a:t>
            </a:r>
            <a:r>
              <a:rPr lang="en-US" sz="2400" b="1" dirty="0">
                <a:latin typeface="Bahnschrift SemiLight" panose="020B0502040204020203" pitchFamily="34" charset="0"/>
              </a:rPr>
              <a:t> </a:t>
            </a:r>
            <a:r>
              <a:rPr lang="en-US" sz="2400" b="1" dirty="0" err="1">
                <a:latin typeface="Bahnschrift SemiLight" panose="020B0502040204020203" pitchFamily="34" charset="0"/>
              </a:rPr>
              <a:t>Tasnim</a:t>
            </a:r>
            <a:r>
              <a:rPr lang="en-US" sz="2400" b="1" dirty="0">
                <a:latin typeface="Bahnschrift SemiLight" panose="020B0502040204020203" pitchFamily="34" charset="0"/>
              </a:rPr>
              <a:t> Neha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ID: 20200204020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8A3D46-C2D3-46D7-B034-90A8DEA4B079}"/>
              </a:ext>
            </a:extLst>
          </p:cNvPr>
          <p:cNvSpPr txBox="1"/>
          <p:nvPr/>
        </p:nvSpPr>
        <p:spPr>
          <a:xfrm>
            <a:off x="2297087" y="7023655"/>
            <a:ext cx="3912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Name: </a:t>
            </a:r>
            <a:r>
              <a:rPr lang="en-US" sz="2400" b="1" dirty="0" err="1">
                <a:latin typeface="Bahnschrift SemiLight" panose="020B0502040204020203" pitchFamily="34" charset="0"/>
              </a:rPr>
              <a:t>Misbahul</a:t>
            </a:r>
            <a:r>
              <a:rPr lang="en-US" sz="2400" b="1" dirty="0">
                <a:latin typeface="Bahnschrift SemiLight" panose="020B0502040204020203" pitchFamily="34" charset="0"/>
              </a:rPr>
              <a:t> Sheikh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ID: 20200204039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E12176-805A-4803-80DC-A41A7B1DFF08}"/>
              </a:ext>
            </a:extLst>
          </p:cNvPr>
          <p:cNvCxnSpPr/>
          <p:nvPr/>
        </p:nvCxnSpPr>
        <p:spPr>
          <a:xfrm>
            <a:off x="1192019" y="5524500"/>
            <a:ext cx="16094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CCE9D0-3948-4CA8-969B-096BA0A43AC4}"/>
              </a:ext>
            </a:extLst>
          </p:cNvPr>
          <p:cNvSpPr txBox="1"/>
          <p:nvPr/>
        </p:nvSpPr>
        <p:spPr>
          <a:xfrm>
            <a:off x="6910975" y="4959012"/>
            <a:ext cx="465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Light" panose="020B0502040204020203" pitchFamily="34" charset="0"/>
              </a:rPr>
              <a:t>Date: 25</a:t>
            </a:r>
            <a:r>
              <a:rPr lang="en-US" baseline="30000" dirty="0">
                <a:latin typeface="Bahnschrift SemiLight" panose="020B0502040204020203" pitchFamily="34" charset="0"/>
              </a:rPr>
              <a:t>th</a:t>
            </a:r>
            <a:r>
              <a:rPr lang="en-US" dirty="0">
                <a:latin typeface="Bahnschrift SemiLight" panose="020B0502040204020203" pitchFamily="34" charset="0"/>
              </a:rPr>
              <a:t> September, Wednesday, 2024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299" y="-566780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11042" y="-206738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779430" y="-3179500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03563" y="3475623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 dirty="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 YOU VERY  MUCH!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B40C9A-AD50-421F-B412-D0E27B884C7D}"/>
              </a:ext>
            </a:extLst>
          </p:cNvPr>
          <p:cNvSpPr txBox="1"/>
          <p:nvPr/>
        </p:nvSpPr>
        <p:spPr>
          <a:xfrm>
            <a:off x="17362869" y="571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5902164" y="-1737264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DA902-5F07-4215-9E8F-6B9378F64FE5}"/>
              </a:ext>
            </a:extLst>
          </p:cNvPr>
          <p:cNvSpPr txBox="1"/>
          <p:nvPr/>
        </p:nvSpPr>
        <p:spPr>
          <a:xfrm>
            <a:off x="2732809" y="2383928"/>
            <a:ext cx="5257800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Abstract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Motivation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Literature Review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Methodology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latin typeface="Bahnschrift SemiLight" panose="020B0502040204020203" pitchFamily="34" charset="0"/>
              </a:rPr>
              <a:t>Data Collection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latin typeface="Bahnschrift SemiLight" panose="020B0502040204020203" pitchFamily="34" charset="0"/>
              </a:rPr>
              <a:t>Data Processing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latin typeface="Bahnschrift SemiLight" panose="020B0502040204020203" pitchFamily="34" charset="0"/>
              </a:rPr>
              <a:t>Feature Extraction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latin typeface="Bahnschrift SemiLight" panose="020B0502040204020203" pitchFamily="34" charset="0"/>
              </a:rPr>
              <a:t>Data Splitting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Result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References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FE1A7B8A-53C8-4014-9B0C-A8704CBF43E5}"/>
              </a:ext>
            </a:extLst>
          </p:cNvPr>
          <p:cNvSpPr txBox="1"/>
          <p:nvPr/>
        </p:nvSpPr>
        <p:spPr>
          <a:xfrm>
            <a:off x="1981200" y="1104900"/>
            <a:ext cx="883920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b="1" spc="-399" dirty="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Table of Content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227066" y="6158879"/>
            <a:ext cx="2646492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14442" y="6158879"/>
            <a:ext cx="2646492" cy="2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CCE28583-A42D-42E0-830A-082480128F90}"/>
              </a:ext>
            </a:extLst>
          </p:cNvPr>
          <p:cNvGrpSpPr/>
          <p:nvPr/>
        </p:nvGrpSpPr>
        <p:grpSpPr>
          <a:xfrm>
            <a:off x="3452733" y="3292910"/>
            <a:ext cx="11582400" cy="4953000"/>
            <a:chOff x="0" y="0"/>
            <a:chExt cx="2342659" cy="857492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E0134159-D539-4084-8300-F75E8D100CCE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41CE73E7-1F1C-481F-8630-3A719F8EDCF0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55627A-778E-4660-BE88-958B1FC82AAB}"/>
              </a:ext>
            </a:extLst>
          </p:cNvPr>
          <p:cNvSpPr txBox="1"/>
          <p:nvPr/>
        </p:nvSpPr>
        <p:spPr>
          <a:xfrm>
            <a:off x="3920245" y="3648035"/>
            <a:ext cx="11267287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3200" b="1" dirty="0">
                <a:latin typeface="Bahnschrift SemiLight" panose="020B0502040204020203" pitchFamily="34" charset="0"/>
              </a:rPr>
              <a:t>Analyze customer sentiment in Bangla e-commerce.</a:t>
            </a:r>
            <a:endParaRPr lang="en-US" sz="3200" b="1" dirty="0">
              <a:latin typeface="Bahnschrift SemiLigh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Use various machine learning and deep learning models.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Focus on data preprocessing.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Evaluate and compare model effectiveness.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hnschrift SemiLight" panose="020B0502040204020203" pitchFamily="34" charset="0"/>
              </a:rPr>
              <a:t>Provides valuable insights into model applicability.</a:t>
            </a: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664FAE78-2A44-4913-83CE-B4D0E0A54CFB}"/>
              </a:ext>
            </a:extLst>
          </p:cNvPr>
          <p:cNvSpPr txBox="1"/>
          <p:nvPr/>
        </p:nvSpPr>
        <p:spPr>
          <a:xfrm>
            <a:off x="6805532" y="1638300"/>
            <a:ext cx="7707571" cy="113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b="1" spc="-399" dirty="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FE023-B537-4C88-95A0-89C3BF1D21B6}"/>
              </a:ext>
            </a:extLst>
          </p:cNvPr>
          <p:cNvSpPr txBox="1"/>
          <p:nvPr/>
        </p:nvSpPr>
        <p:spPr>
          <a:xfrm>
            <a:off x="17362869" y="571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0" y="1320053"/>
            <a:ext cx="533400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b="1" spc="-399" dirty="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Motivation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957467" y="3042902"/>
            <a:ext cx="14806532" cy="53506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629899E-B95C-4907-9AA0-05D05A1A3B10}"/>
              </a:ext>
            </a:extLst>
          </p:cNvPr>
          <p:cNvSpPr txBox="1"/>
          <p:nvPr/>
        </p:nvSpPr>
        <p:spPr>
          <a:xfrm>
            <a:off x="2321813" y="3143272"/>
            <a:ext cx="15240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Bahnschrift SemiLight" panose="020B0502040204020203" pitchFamily="34" charset="0"/>
              </a:rPr>
              <a:t>Increases online transactions and customer interactions in Bangladesh.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Bahnschrift SemiLight" panose="020B0502040204020203" pitchFamily="34" charset="0"/>
              </a:rPr>
              <a:t>Essential for enhancing satisfaction and engagement.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800" b="1" dirty="0">
                <a:latin typeface="Bahnschrift SemiLight" panose="020B0502040204020203" pitchFamily="34" charset="0"/>
              </a:rPr>
              <a:t>Analyzes customer opinions via textual data.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Bahnschrift SemiLight" panose="020B0502040204020203" pitchFamily="34" charset="0"/>
              </a:rPr>
              <a:t>Lack of focus on Bangla sentiment analysis in e-commerce.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Bahnschrift SemiLight" panose="020B0502040204020203" pitchFamily="34" charset="0"/>
              </a:rPr>
              <a:t>Tackles Bangla linguistic challenges, highlighting NLP and machine learning's impact.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latin typeface="Bahnschrift SemiLight" panose="020B0502040204020203" pitchFamily="34" charset="0"/>
              </a:rPr>
              <a:t>Develop techniques to improve business strategies.</a:t>
            </a:r>
          </a:p>
          <a:p>
            <a:endParaRPr lang="en-US" sz="1800" dirty="0">
              <a:latin typeface="Bahnschrift SemiLight" panose="020B0502040204020203" pitchFamily="34" charset="0"/>
            </a:endParaRPr>
          </a:p>
          <a:p>
            <a:endParaRPr lang="en-US" sz="1800" dirty="0">
              <a:latin typeface="Bahnschrift SemiLight" panose="020B0502040204020203" pitchFamily="34" charset="0"/>
            </a:endParaRPr>
          </a:p>
          <a:p>
            <a:endParaRPr lang="en-US" sz="1800" dirty="0">
              <a:latin typeface="Bahnschrift SemiLight" panose="020B0502040204020203" pitchFamily="34" charset="0"/>
            </a:endParaRPr>
          </a:p>
          <a:p>
            <a:endParaRPr lang="en-US" sz="1800" dirty="0">
              <a:latin typeface="Bahnschrift SemiLight" panose="020B0502040204020203" pitchFamily="34" charset="0"/>
            </a:endParaRPr>
          </a:p>
          <a:p>
            <a:endParaRPr lang="en-US" sz="1800" dirty="0">
              <a:latin typeface="Bahnschrift SemiLight" panose="020B0502040204020203" pitchFamily="34" charset="0"/>
            </a:endParaRPr>
          </a:p>
        </p:txBody>
      </p:sp>
      <p:grpSp>
        <p:nvGrpSpPr>
          <p:cNvPr id="64" name="Group 11">
            <a:extLst>
              <a:ext uri="{FF2B5EF4-FFF2-40B4-BE49-F238E27FC236}">
                <a16:creationId xmlns:a16="http://schemas.microsoft.com/office/drawing/2014/main" id="{8C5AE8B1-901B-4152-9A22-243F4C4468D0}"/>
              </a:ext>
            </a:extLst>
          </p:cNvPr>
          <p:cNvGrpSpPr/>
          <p:nvPr/>
        </p:nvGrpSpPr>
        <p:grpSpPr>
          <a:xfrm>
            <a:off x="2016462" y="8725056"/>
            <a:ext cx="14747537" cy="53506"/>
            <a:chOff x="0" y="0"/>
            <a:chExt cx="2342659" cy="857492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DC61EB8-D6ED-4E6F-B640-4E419DD85E34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</p:sp>
        <p:sp>
          <p:nvSpPr>
            <p:cNvPr id="66" name="TextBox 13">
              <a:extLst>
                <a:ext uri="{FF2B5EF4-FFF2-40B4-BE49-F238E27FC236}">
                  <a16:creationId xmlns:a16="http://schemas.microsoft.com/office/drawing/2014/main" id="{1127EF5C-4399-460F-A231-B937EA2BE936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425B5D-9687-410D-964B-6B1BDE3F7E76}"/>
              </a:ext>
            </a:extLst>
          </p:cNvPr>
          <p:cNvSpPr txBox="1"/>
          <p:nvPr/>
        </p:nvSpPr>
        <p:spPr>
          <a:xfrm>
            <a:off x="17362869" y="571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85800" y="3073794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904819" y="2822766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03907" y="2822766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05731" y="2822766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06643" y="2834533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451906">
            <a:off x="-459537" y="-336334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916672">
            <a:off x="15622530" y="6884402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4732501" y="1373654"/>
            <a:ext cx="9897899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b="1" spc="-399" dirty="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Literature Review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01688" y="3585802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dirty="0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04819" y="3585802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dirty="0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5731" y="3544555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dirty="0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06643" y="3560872"/>
            <a:ext cx="2197323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dirty="0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4D45C1-2C4B-4ECB-A3F4-7C72D195A558}"/>
              </a:ext>
            </a:extLst>
          </p:cNvPr>
          <p:cNvSpPr txBox="1"/>
          <p:nvPr/>
        </p:nvSpPr>
        <p:spPr>
          <a:xfrm>
            <a:off x="1472308" y="4457975"/>
            <a:ext cx="40988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Bahnschrift SemiLight" panose="020B0502040204020203" pitchFamily="34" charset="0"/>
              </a:rPr>
              <a:t>Models Used</a:t>
            </a:r>
            <a:r>
              <a:rPr lang="en-US" sz="2400" dirty="0">
                <a:latin typeface="Bahnschrift SemiLight" panose="020B0502040204020203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ahnschrift SemiLight" panose="020B0502040204020203" pitchFamily="34" charset="0"/>
              </a:rPr>
              <a:t>KNN, SVM, RF, LR, XGBoost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Highest Accuracy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KNN at 96.25%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Other Accuracies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SVM: 94.35%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RF: 90.84%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LR: 90.33%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XGBoost: 90.56%</a:t>
            </a:r>
            <a:endParaRPr lang="en-US" altLang="en-US" sz="2000" dirty="0">
              <a:latin typeface="Bahnschrift Semi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9A426A-6AAD-41FD-8CB6-1AD82909C3EE}"/>
              </a:ext>
            </a:extLst>
          </p:cNvPr>
          <p:cNvSpPr txBox="1"/>
          <p:nvPr/>
        </p:nvSpPr>
        <p:spPr>
          <a:xfrm>
            <a:off x="5447910" y="4454724"/>
            <a:ext cx="325838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Models Used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SVM, Multinomial Naïve Bayes, LR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Highest Accuracy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: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SVM at 86%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latin typeface="Bahnschrift SemiLight" panose="020B0502040204020203" pitchFamily="34" charset="0"/>
              </a:rPr>
              <a:t>(Focused on analyzing sentiment in Bangla movie and short film scripts)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Ligh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DCB591-5D9B-429C-AD2C-9290D3B59A57}"/>
              </a:ext>
            </a:extLst>
          </p:cNvPr>
          <p:cNvSpPr txBox="1"/>
          <p:nvPr/>
        </p:nvSpPr>
        <p:spPr>
          <a:xfrm>
            <a:off x="9144000" y="4499347"/>
            <a:ext cx="3048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Models Used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SVM, Multinomial Naïve Bayes, KNN, LR, Decision Tree, and RF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Highest Accuracy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SVM: 85.59%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MNB: 85.15%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latin typeface="Bahnschrift SemiLight" panose="020B0502040204020203" pitchFamily="34" charset="0"/>
              </a:rPr>
              <a:t>(Analyzed Bangla conversations)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CB121A-EC29-4F8D-ADEE-74C1D19118A1}"/>
              </a:ext>
            </a:extLst>
          </p:cNvPr>
          <p:cNvSpPr txBox="1"/>
          <p:nvPr/>
        </p:nvSpPr>
        <p:spPr>
          <a:xfrm>
            <a:off x="12840091" y="4490081"/>
            <a:ext cx="4166463" cy="409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Models Used</a:t>
            </a:r>
            <a:r>
              <a:rPr lang="en-US" altLang="en-US" sz="2400" dirty="0">
                <a:latin typeface="Bahnschrift SemiLight" panose="020B0502040204020203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CNN, LSTM, Hybrid CNN-LSTM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Embedding Layers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Word2Vec, CBOW, Glove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Highest Accuracy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CNN-LSTM hybrid with Word2Vec embedding at 90.49% accuracy,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F1-score of 0.9283.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B57B0A-BBEE-43BE-944A-8E87AC63808C}"/>
              </a:ext>
            </a:extLst>
          </p:cNvPr>
          <p:cNvSpPr txBox="1"/>
          <p:nvPr/>
        </p:nvSpPr>
        <p:spPr>
          <a:xfrm>
            <a:off x="17362869" y="571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5964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4443" y="421692"/>
            <a:ext cx="13562234" cy="97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b="1" spc="-342" dirty="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Methodology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47812" y="1414013"/>
            <a:ext cx="2981708" cy="2042042"/>
            <a:chOff x="8631" y="-42580"/>
            <a:chExt cx="378042" cy="217424"/>
          </a:xfrm>
        </p:grpSpPr>
        <p:sp>
          <p:nvSpPr>
            <p:cNvPr id="29" name="Freeform 29"/>
            <p:cNvSpPr/>
            <p:nvPr/>
          </p:nvSpPr>
          <p:spPr>
            <a:xfrm>
              <a:off x="8631" y="-1064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41873" y="0"/>
                  </a:moveTo>
                  <a:lnTo>
                    <a:pt x="329246" y="0"/>
                  </a:lnTo>
                  <a:cubicBezTo>
                    <a:pt x="340351" y="0"/>
                    <a:pt x="351002" y="4412"/>
                    <a:pt x="358855" y="12264"/>
                  </a:cubicBezTo>
                  <a:cubicBezTo>
                    <a:pt x="366707" y="20117"/>
                    <a:pt x="371119" y="30768"/>
                    <a:pt x="371119" y="41873"/>
                  </a:cubicBezTo>
                  <a:lnTo>
                    <a:pt x="371119" y="134857"/>
                  </a:lnTo>
                  <a:cubicBezTo>
                    <a:pt x="371119" y="145963"/>
                    <a:pt x="366707" y="156613"/>
                    <a:pt x="358855" y="164466"/>
                  </a:cubicBezTo>
                  <a:cubicBezTo>
                    <a:pt x="351002" y="172319"/>
                    <a:pt x="340351" y="176731"/>
                    <a:pt x="329246" y="176731"/>
                  </a:cubicBezTo>
                  <a:lnTo>
                    <a:pt x="41873" y="176731"/>
                  </a:lnTo>
                  <a:cubicBezTo>
                    <a:pt x="30768" y="176731"/>
                    <a:pt x="20117" y="172319"/>
                    <a:pt x="12264" y="164466"/>
                  </a:cubicBezTo>
                  <a:cubicBezTo>
                    <a:pt x="4412" y="156613"/>
                    <a:pt x="0" y="145963"/>
                    <a:pt x="0" y="134857"/>
                  </a:cubicBezTo>
                  <a:lnTo>
                    <a:pt x="0" y="41873"/>
                  </a:lnTo>
                  <a:cubicBezTo>
                    <a:pt x="0" y="30768"/>
                    <a:pt x="4412" y="20117"/>
                    <a:pt x="12264" y="12264"/>
                  </a:cubicBezTo>
                  <a:cubicBezTo>
                    <a:pt x="20117" y="4412"/>
                    <a:pt x="30768" y="0"/>
                    <a:pt x="41873" y="0"/>
                  </a:cubicBezTo>
                  <a:close/>
                </a:path>
              </a:pathLst>
            </a:custGeom>
            <a:solidFill>
              <a:srgbClr val="F7CEB5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5554" y="-42580"/>
              <a:ext cx="371119" cy="21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r>
                <a:rPr lang="en-US" sz="2099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Collection</a:t>
              </a: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729"/>
                </a:lnSpc>
              </a:pP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46" name="Group 14">
            <a:extLst>
              <a:ext uri="{FF2B5EF4-FFF2-40B4-BE49-F238E27FC236}">
                <a16:creationId xmlns:a16="http://schemas.microsoft.com/office/drawing/2014/main" id="{13E7E54C-7157-4CA6-A585-CE7E9967900C}"/>
              </a:ext>
            </a:extLst>
          </p:cNvPr>
          <p:cNvGrpSpPr/>
          <p:nvPr/>
        </p:nvGrpSpPr>
        <p:grpSpPr>
          <a:xfrm>
            <a:off x="2024683" y="2607233"/>
            <a:ext cx="2635367" cy="1914539"/>
            <a:chOff x="0" y="-19050"/>
            <a:chExt cx="451714" cy="287612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E9509E4F-D33B-47D3-9688-F257E7BA33B7}"/>
                </a:ext>
              </a:extLst>
            </p:cNvPr>
            <p:cNvSpPr/>
            <p:nvPr/>
          </p:nvSpPr>
          <p:spPr>
            <a:xfrm>
              <a:off x="0" y="0"/>
              <a:ext cx="451714" cy="268562"/>
            </a:xfrm>
            <a:custGeom>
              <a:avLst/>
              <a:gdLst/>
              <a:ahLst/>
              <a:cxnLst/>
              <a:rect l="l" t="t" r="r" b="b"/>
              <a:pathLst>
                <a:path w="451714" h="268562">
                  <a:moveTo>
                    <a:pt x="34402" y="0"/>
                  </a:moveTo>
                  <a:lnTo>
                    <a:pt x="417311" y="0"/>
                  </a:lnTo>
                  <a:cubicBezTo>
                    <a:pt x="426435" y="0"/>
                    <a:pt x="435186" y="3625"/>
                    <a:pt x="441637" y="10076"/>
                  </a:cubicBezTo>
                  <a:cubicBezTo>
                    <a:pt x="448089" y="16528"/>
                    <a:pt x="451714" y="25278"/>
                    <a:pt x="451714" y="34402"/>
                  </a:cubicBezTo>
                  <a:lnTo>
                    <a:pt x="451714" y="234160"/>
                  </a:lnTo>
                  <a:cubicBezTo>
                    <a:pt x="451714" y="243284"/>
                    <a:pt x="448089" y="252034"/>
                    <a:pt x="441637" y="258486"/>
                  </a:cubicBezTo>
                  <a:cubicBezTo>
                    <a:pt x="435186" y="264938"/>
                    <a:pt x="426435" y="268562"/>
                    <a:pt x="417311" y="268562"/>
                  </a:cubicBezTo>
                  <a:lnTo>
                    <a:pt x="34402" y="268562"/>
                  </a:lnTo>
                  <a:cubicBezTo>
                    <a:pt x="25278" y="268562"/>
                    <a:pt x="16528" y="264938"/>
                    <a:pt x="10076" y="258486"/>
                  </a:cubicBezTo>
                  <a:cubicBezTo>
                    <a:pt x="3625" y="252034"/>
                    <a:pt x="0" y="243284"/>
                    <a:pt x="0" y="234160"/>
                  </a:cubicBezTo>
                  <a:lnTo>
                    <a:pt x="0" y="34402"/>
                  </a:lnTo>
                  <a:cubicBezTo>
                    <a:pt x="0" y="25278"/>
                    <a:pt x="3625" y="16528"/>
                    <a:pt x="10076" y="10076"/>
                  </a:cubicBezTo>
                  <a:cubicBezTo>
                    <a:pt x="16528" y="3625"/>
                    <a:pt x="25278" y="0"/>
                    <a:pt x="34402" y="0"/>
                  </a:cubicBezTo>
                  <a:close/>
                </a:path>
              </a:pathLst>
            </a:custGeom>
            <a:solidFill>
              <a:srgbClr val="A6B49C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48" name="TextBox 16">
              <a:extLst>
                <a:ext uri="{FF2B5EF4-FFF2-40B4-BE49-F238E27FC236}">
                  <a16:creationId xmlns:a16="http://schemas.microsoft.com/office/drawing/2014/main" id="{27132EA5-ACB1-4BC7-A01E-89251789431A}"/>
                </a:ext>
              </a:extLst>
            </p:cNvPr>
            <p:cNvSpPr txBox="1"/>
            <p:nvPr/>
          </p:nvSpPr>
          <p:spPr>
            <a:xfrm>
              <a:off x="0" y="-19050"/>
              <a:ext cx="451714" cy="287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249"/>
                </a:lnSpc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4 classes: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positive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very positive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Negative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very negative</a:t>
              </a:r>
            </a:p>
          </p:txBody>
        </p:sp>
      </p:grpSp>
      <p:grpSp>
        <p:nvGrpSpPr>
          <p:cNvPr id="49" name="Group 28">
            <a:extLst>
              <a:ext uri="{FF2B5EF4-FFF2-40B4-BE49-F238E27FC236}">
                <a16:creationId xmlns:a16="http://schemas.microsoft.com/office/drawing/2014/main" id="{2131FEAA-ED2D-4887-A2C9-5D092A8B7EDF}"/>
              </a:ext>
            </a:extLst>
          </p:cNvPr>
          <p:cNvGrpSpPr/>
          <p:nvPr/>
        </p:nvGrpSpPr>
        <p:grpSpPr>
          <a:xfrm>
            <a:off x="6090234" y="1331170"/>
            <a:ext cx="2948992" cy="2042042"/>
            <a:chOff x="8631" y="-49326"/>
            <a:chExt cx="373894" cy="217424"/>
          </a:xfrm>
        </p:grpSpPr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937B5BB0-3B78-4B5E-BC1E-FE1AAAD861A1}"/>
                </a:ext>
              </a:extLst>
            </p:cNvPr>
            <p:cNvSpPr/>
            <p:nvPr/>
          </p:nvSpPr>
          <p:spPr>
            <a:xfrm>
              <a:off x="8631" y="-1064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41873" y="0"/>
                  </a:moveTo>
                  <a:lnTo>
                    <a:pt x="329246" y="0"/>
                  </a:lnTo>
                  <a:cubicBezTo>
                    <a:pt x="340351" y="0"/>
                    <a:pt x="351002" y="4412"/>
                    <a:pt x="358855" y="12264"/>
                  </a:cubicBezTo>
                  <a:cubicBezTo>
                    <a:pt x="366707" y="20117"/>
                    <a:pt x="371119" y="30768"/>
                    <a:pt x="371119" y="41873"/>
                  </a:cubicBezTo>
                  <a:lnTo>
                    <a:pt x="371119" y="134857"/>
                  </a:lnTo>
                  <a:cubicBezTo>
                    <a:pt x="371119" y="145963"/>
                    <a:pt x="366707" y="156613"/>
                    <a:pt x="358855" y="164466"/>
                  </a:cubicBezTo>
                  <a:cubicBezTo>
                    <a:pt x="351002" y="172319"/>
                    <a:pt x="340351" y="176731"/>
                    <a:pt x="329246" y="176731"/>
                  </a:cubicBezTo>
                  <a:lnTo>
                    <a:pt x="41873" y="176731"/>
                  </a:lnTo>
                  <a:cubicBezTo>
                    <a:pt x="30768" y="176731"/>
                    <a:pt x="20117" y="172319"/>
                    <a:pt x="12264" y="164466"/>
                  </a:cubicBezTo>
                  <a:cubicBezTo>
                    <a:pt x="4412" y="156613"/>
                    <a:pt x="0" y="145963"/>
                    <a:pt x="0" y="134857"/>
                  </a:cubicBezTo>
                  <a:lnTo>
                    <a:pt x="0" y="41873"/>
                  </a:lnTo>
                  <a:cubicBezTo>
                    <a:pt x="0" y="30768"/>
                    <a:pt x="4412" y="20117"/>
                    <a:pt x="12264" y="12264"/>
                  </a:cubicBezTo>
                  <a:cubicBezTo>
                    <a:pt x="20117" y="4412"/>
                    <a:pt x="30768" y="0"/>
                    <a:pt x="41873" y="0"/>
                  </a:cubicBezTo>
                  <a:close/>
                </a:path>
              </a:pathLst>
            </a:custGeom>
            <a:solidFill>
              <a:srgbClr val="F7CEB5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51" name="TextBox 30">
              <a:extLst>
                <a:ext uri="{FF2B5EF4-FFF2-40B4-BE49-F238E27FC236}">
                  <a16:creationId xmlns:a16="http://schemas.microsoft.com/office/drawing/2014/main" id="{A0519150-B67B-46B7-BFF2-6C5F981C2070}"/>
                </a:ext>
              </a:extLst>
            </p:cNvPr>
            <p:cNvSpPr txBox="1"/>
            <p:nvPr/>
          </p:nvSpPr>
          <p:spPr>
            <a:xfrm>
              <a:off x="11406" y="-49326"/>
              <a:ext cx="371119" cy="21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r>
                <a:rPr lang="en-US" sz="2099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</a:t>
              </a: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729"/>
                </a:lnSpc>
              </a:pP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52" name="Group 14">
            <a:extLst>
              <a:ext uri="{FF2B5EF4-FFF2-40B4-BE49-F238E27FC236}">
                <a16:creationId xmlns:a16="http://schemas.microsoft.com/office/drawing/2014/main" id="{E67CEB99-5E61-480A-9212-331729629D55}"/>
              </a:ext>
            </a:extLst>
          </p:cNvPr>
          <p:cNvGrpSpPr/>
          <p:nvPr/>
        </p:nvGrpSpPr>
        <p:grpSpPr>
          <a:xfrm>
            <a:off x="6934652" y="2414075"/>
            <a:ext cx="4672021" cy="2659505"/>
            <a:chOff x="-1557" y="17512"/>
            <a:chExt cx="532640" cy="287614"/>
          </a:xfrm>
        </p:grpSpPr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39DECF76-60B0-4DC0-A5ED-1024A1431F73}"/>
                </a:ext>
              </a:extLst>
            </p:cNvPr>
            <p:cNvSpPr/>
            <p:nvPr/>
          </p:nvSpPr>
          <p:spPr>
            <a:xfrm>
              <a:off x="-1557" y="46208"/>
              <a:ext cx="429855" cy="232928"/>
            </a:xfrm>
            <a:custGeom>
              <a:avLst/>
              <a:gdLst/>
              <a:ahLst/>
              <a:cxnLst/>
              <a:rect l="l" t="t" r="r" b="b"/>
              <a:pathLst>
                <a:path w="451714" h="268562">
                  <a:moveTo>
                    <a:pt x="34402" y="0"/>
                  </a:moveTo>
                  <a:lnTo>
                    <a:pt x="417311" y="0"/>
                  </a:lnTo>
                  <a:cubicBezTo>
                    <a:pt x="426435" y="0"/>
                    <a:pt x="435186" y="3625"/>
                    <a:pt x="441637" y="10076"/>
                  </a:cubicBezTo>
                  <a:cubicBezTo>
                    <a:pt x="448089" y="16528"/>
                    <a:pt x="451714" y="25278"/>
                    <a:pt x="451714" y="34402"/>
                  </a:cubicBezTo>
                  <a:lnTo>
                    <a:pt x="451714" y="234160"/>
                  </a:lnTo>
                  <a:cubicBezTo>
                    <a:pt x="451714" y="243284"/>
                    <a:pt x="448089" y="252034"/>
                    <a:pt x="441637" y="258486"/>
                  </a:cubicBezTo>
                  <a:cubicBezTo>
                    <a:pt x="435186" y="264938"/>
                    <a:pt x="426435" y="268562"/>
                    <a:pt x="417311" y="268562"/>
                  </a:cubicBezTo>
                  <a:lnTo>
                    <a:pt x="34402" y="268562"/>
                  </a:lnTo>
                  <a:cubicBezTo>
                    <a:pt x="25278" y="268562"/>
                    <a:pt x="16528" y="264938"/>
                    <a:pt x="10076" y="258486"/>
                  </a:cubicBezTo>
                  <a:cubicBezTo>
                    <a:pt x="3625" y="252034"/>
                    <a:pt x="0" y="243284"/>
                    <a:pt x="0" y="234160"/>
                  </a:cubicBezTo>
                  <a:lnTo>
                    <a:pt x="0" y="34402"/>
                  </a:lnTo>
                  <a:cubicBezTo>
                    <a:pt x="0" y="25278"/>
                    <a:pt x="3625" y="16528"/>
                    <a:pt x="10076" y="10076"/>
                  </a:cubicBezTo>
                  <a:cubicBezTo>
                    <a:pt x="16528" y="3625"/>
                    <a:pt x="25278" y="0"/>
                    <a:pt x="34402" y="0"/>
                  </a:cubicBezTo>
                  <a:close/>
                </a:path>
              </a:pathLst>
            </a:custGeom>
            <a:solidFill>
              <a:srgbClr val="A6B49C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3C0053AF-0F0C-4F44-8693-3F4C68668EF3}"/>
                </a:ext>
              </a:extLst>
            </p:cNvPr>
            <p:cNvSpPr txBox="1"/>
            <p:nvPr/>
          </p:nvSpPr>
          <p:spPr>
            <a:xfrm>
              <a:off x="20081" y="17512"/>
              <a:ext cx="511002" cy="28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>
                <a:lnSpc>
                  <a:spcPts val="324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Removing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Non-Bengali text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URL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Digits &amp; Numbers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Punctuation &amp; Emojis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Tokenization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Lemmatization</a:t>
              </a:r>
            </a:p>
          </p:txBody>
        </p:sp>
      </p:grpSp>
      <p:grpSp>
        <p:nvGrpSpPr>
          <p:cNvPr id="55" name="Group 28">
            <a:extLst>
              <a:ext uri="{FF2B5EF4-FFF2-40B4-BE49-F238E27FC236}">
                <a16:creationId xmlns:a16="http://schemas.microsoft.com/office/drawing/2014/main" id="{B97A405B-F12F-4AB7-BBEA-4D89C527C9C0}"/>
              </a:ext>
            </a:extLst>
          </p:cNvPr>
          <p:cNvGrpSpPr/>
          <p:nvPr/>
        </p:nvGrpSpPr>
        <p:grpSpPr>
          <a:xfrm>
            <a:off x="11332656" y="1335957"/>
            <a:ext cx="2970879" cy="2042042"/>
            <a:chOff x="8631" y="-48207"/>
            <a:chExt cx="376669" cy="217424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0B5EA3C6-7B59-4D59-B5D9-F416C565AB6A}"/>
                </a:ext>
              </a:extLst>
            </p:cNvPr>
            <p:cNvSpPr/>
            <p:nvPr/>
          </p:nvSpPr>
          <p:spPr>
            <a:xfrm>
              <a:off x="8631" y="-1064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41873" y="0"/>
                  </a:moveTo>
                  <a:lnTo>
                    <a:pt x="329246" y="0"/>
                  </a:lnTo>
                  <a:cubicBezTo>
                    <a:pt x="340351" y="0"/>
                    <a:pt x="351002" y="4412"/>
                    <a:pt x="358855" y="12264"/>
                  </a:cubicBezTo>
                  <a:cubicBezTo>
                    <a:pt x="366707" y="20117"/>
                    <a:pt x="371119" y="30768"/>
                    <a:pt x="371119" y="41873"/>
                  </a:cubicBezTo>
                  <a:lnTo>
                    <a:pt x="371119" y="134857"/>
                  </a:lnTo>
                  <a:cubicBezTo>
                    <a:pt x="371119" y="145963"/>
                    <a:pt x="366707" y="156613"/>
                    <a:pt x="358855" y="164466"/>
                  </a:cubicBezTo>
                  <a:cubicBezTo>
                    <a:pt x="351002" y="172319"/>
                    <a:pt x="340351" y="176731"/>
                    <a:pt x="329246" y="176731"/>
                  </a:cubicBezTo>
                  <a:lnTo>
                    <a:pt x="41873" y="176731"/>
                  </a:lnTo>
                  <a:cubicBezTo>
                    <a:pt x="30768" y="176731"/>
                    <a:pt x="20117" y="172319"/>
                    <a:pt x="12264" y="164466"/>
                  </a:cubicBezTo>
                  <a:cubicBezTo>
                    <a:pt x="4412" y="156613"/>
                    <a:pt x="0" y="145963"/>
                    <a:pt x="0" y="134857"/>
                  </a:cubicBezTo>
                  <a:lnTo>
                    <a:pt x="0" y="41873"/>
                  </a:lnTo>
                  <a:cubicBezTo>
                    <a:pt x="0" y="30768"/>
                    <a:pt x="4412" y="20117"/>
                    <a:pt x="12264" y="12264"/>
                  </a:cubicBezTo>
                  <a:cubicBezTo>
                    <a:pt x="20117" y="4412"/>
                    <a:pt x="30768" y="0"/>
                    <a:pt x="41873" y="0"/>
                  </a:cubicBezTo>
                  <a:close/>
                </a:path>
              </a:pathLst>
            </a:custGeom>
            <a:solidFill>
              <a:srgbClr val="F7CEB5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A244B7C2-D7AA-4A71-8588-A2083F871C9C}"/>
                </a:ext>
              </a:extLst>
            </p:cNvPr>
            <p:cNvSpPr txBox="1"/>
            <p:nvPr/>
          </p:nvSpPr>
          <p:spPr>
            <a:xfrm>
              <a:off x="14181" y="-48207"/>
              <a:ext cx="371119" cy="21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r>
                <a:rPr lang="en-US" sz="2099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 Extraction</a:t>
              </a: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729"/>
                </a:lnSpc>
              </a:pP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id="{D1467C03-9FC4-4263-B814-DEEF90B0154E}"/>
              </a:ext>
            </a:extLst>
          </p:cNvPr>
          <p:cNvGrpSpPr/>
          <p:nvPr/>
        </p:nvGrpSpPr>
        <p:grpSpPr>
          <a:xfrm>
            <a:off x="11893361" y="2678389"/>
            <a:ext cx="4369955" cy="1737210"/>
            <a:chOff x="-22710" y="10684"/>
            <a:chExt cx="466943" cy="268562"/>
          </a:xfrm>
        </p:grpSpPr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A9B80084-D5A0-4C82-8922-59BF2881DDDB}"/>
                </a:ext>
              </a:extLst>
            </p:cNvPr>
            <p:cNvSpPr/>
            <p:nvPr/>
          </p:nvSpPr>
          <p:spPr>
            <a:xfrm>
              <a:off x="-22710" y="10684"/>
              <a:ext cx="451714" cy="268562"/>
            </a:xfrm>
            <a:custGeom>
              <a:avLst/>
              <a:gdLst/>
              <a:ahLst/>
              <a:cxnLst/>
              <a:rect l="l" t="t" r="r" b="b"/>
              <a:pathLst>
                <a:path w="451714" h="268562">
                  <a:moveTo>
                    <a:pt x="34402" y="0"/>
                  </a:moveTo>
                  <a:lnTo>
                    <a:pt x="417311" y="0"/>
                  </a:lnTo>
                  <a:cubicBezTo>
                    <a:pt x="426435" y="0"/>
                    <a:pt x="435186" y="3625"/>
                    <a:pt x="441637" y="10076"/>
                  </a:cubicBezTo>
                  <a:cubicBezTo>
                    <a:pt x="448089" y="16528"/>
                    <a:pt x="451714" y="25278"/>
                    <a:pt x="451714" y="34402"/>
                  </a:cubicBezTo>
                  <a:lnTo>
                    <a:pt x="451714" y="234160"/>
                  </a:lnTo>
                  <a:cubicBezTo>
                    <a:pt x="451714" y="243284"/>
                    <a:pt x="448089" y="252034"/>
                    <a:pt x="441637" y="258486"/>
                  </a:cubicBezTo>
                  <a:cubicBezTo>
                    <a:pt x="435186" y="264938"/>
                    <a:pt x="426435" y="268562"/>
                    <a:pt x="417311" y="268562"/>
                  </a:cubicBezTo>
                  <a:lnTo>
                    <a:pt x="34402" y="268562"/>
                  </a:lnTo>
                  <a:cubicBezTo>
                    <a:pt x="25278" y="268562"/>
                    <a:pt x="16528" y="264938"/>
                    <a:pt x="10076" y="258486"/>
                  </a:cubicBezTo>
                  <a:cubicBezTo>
                    <a:pt x="3625" y="252034"/>
                    <a:pt x="0" y="243284"/>
                    <a:pt x="0" y="234160"/>
                  </a:cubicBezTo>
                  <a:lnTo>
                    <a:pt x="0" y="34402"/>
                  </a:lnTo>
                  <a:cubicBezTo>
                    <a:pt x="0" y="25278"/>
                    <a:pt x="3625" y="16528"/>
                    <a:pt x="10076" y="10076"/>
                  </a:cubicBezTo>
                  <a:cubicBezTo>
                    <a:pt x="16528" y="3625"/>
                    <a:pt x="25278" y="0"/>
                    <a:pt x="34402" y="0"/>
                  </a:cubicBezTo>
                  <a:close/>
                </a:path>
              </a:pathLst>
            </a:custGeom>
            <a:solidFill>
              <a:srgbClr val="A6B49C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AB229D58-4FB1-4D28-8A76-CE6CEE0054B5}"/>
                </a:ext>
              </a:extLst>
            </p:cNvPr>
            <p:cNvSpPr txBox="1"/>
            <p:nvPr/>
          </p:nvSpPr>
          <p:spPr>
            <a:xfrm>
              <a:off x="-7481" y="47362"/>
              <a:ext cx="451714" cy="176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249"/>
                </a:lnSpc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TF-IDF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Convert multi-class to binary class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0-&gt; Very positive &amp; positive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1-&gt; Very negative &amp; negative</a:t>
              </a:r>
            </a:p>
            <a:p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E1EFDF-E615-40A0-AF51-305C86747276}"/>
              </a:ext>
            </a:extLst>
          </p:cNvPr>
          <p:cNvCxnSpPr>
            <a:cxnSpLocks/>
          </p:cNvCxnSpPr>
          <p:nvPr/>
        </p:nvCxnSpPr>
        <p:spPr>
          <a:xfrm>
            <a:off x="3774917" y="2435035"/>
            <a:ext cx="23153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66C2D96-73A8-45D0-9CCD-DC10DB5BCDFB}"/>
              </a:ext>
            </a:extLst>
          </p:cNvPr>
          <p:cNvCxnSpPr>
            <a:cxnSpLocks/>
          </p:cNvCxnSpPr>
          <p:nvPr/>
        </p:nvCxnSpPr>
        <p:spPr>
          <a:xfrm>
            <a:off x="9017339" y="2389439"/>
            <a:ext cx="23153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820A59-BB06-4BA9-B469-933FAA9E36D0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6462840" y="2336185"/>
            <a:ext cx="39225" cy="4501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76AB7FE-4132-4191-9E41-C733B3E546BF}"/>
              </a:ext>
            </a:extLst>
          </p:cNvPr>
          <p:cNvSpPr/>
          <p:nvPr/>
        </p:nvSpPr>
        <p:spPr>
          <a:xfrm>
            <a:off x="12533660" y="5327568"/>
            <a:ext cx="1385099" cy="133621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74" name="Group 28">
            <a:extLst>
              <a:ext uri="{FF2B5EF4-FFF2-40B4-BE49-F238E27FC236}">
                <a16:creationId xmlns:a16="http://schemas.microsoft.com/office/drawing/2014/main" id="{0843750B-4DA0-46F9-926F-145DACEDDF1B}"/>
              </a:ext>
            </a:extLst>
          </p:cNvPr>
          <p:cNvGrpSpPr/>
          <p:nvPr/>
        </p:nvGrpSpPr>
        <p:grpSpPr>
          <a:xfrm>
            <a:off x="15301764" y="6837899"/>
            <a:ext cx="2428513" cy="1500121"/>
            <a:chOff x="0" y="-19050"/>
            <a:chExt cx="375434" cy="217424"/>
          </a:xfrm>
        </p:grpSpPr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C8BFF41-8984-4B9C-9970-E8AB452D00FA}"/>
                </a:ext>
              </a:extLst>
            </p:cNvPr>
            <p:cNvSpPr/>
            <p:nvPr/>
          </p:nvSpPr>
          <p:spPr>
            <a:xfrm>
              <a:off x="4315" y="-15811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41873" y="0"/>
                  </a:moveTo>
                  <a:lnTo>
                    <a:pt x="329246" y="0"/>
                  </a:lnTo>
                  <a:cubicBezTo>
                    <a:pt x="340351" y="0"/>
                    <a:pt x="351002" y="4412"/>
                    <a:pt x="358855" y="12264"/>
                  </a:cubicBezTo>
                  <a:cubicBezTo>
                    <a:pt x="366707" y="20117"/>
                    <a:pt x="371119" y="30768"/>
                    <a:pt x="371119" y="41873"/>
                  </a:cubicBezTo>
                  <a:lnTo>
                    <a:pt x="371119" y="134857"/>
                  </a:lnTo>
                  <a:cubicBezTo>
                    <a:pt x="371119" y="145963"/>
                    <a:pt x="366707" y="156613"/>
                    <a:pt x="358855" y="164466"/>
                  </a:cubicBezTo>
                  <a:cubicBezTo>
                    <a:pt x="351002" y="172319"/>
                    <a:pt x="340351" y="176731"/>
                    <a:pt x="329246" y="176731"/>
                  </a:cubicBezTo>
                  <a:lnTo>
                    <a:pt x="41873" y="176731"/>
                  </a:lnTo>
                  <a:cubicBezTo>
                    <a:pt x="30768" y="176731"/>
                    <a:pt x="20117" y="172319"/>
                    <a:pt x="12264" y="164466"/>
                  </a:cubicBezTo>
                  <a:cubicBezTo>
                    <a:pt x="4412" y="156613"/>
                    <a:pt x="0" y="145963"/>
                    <a:pt x="0" y="134857"/>
                  </a:cubicBezTo>
                  <a:lnTo>
                    <a:pt x="0" y="41873"/>
                  </a:lnTo>
                  <a:cubicBezTo>
                    <a:pt x="0" y="30768"/>
                    <a:pt x="4412" y="20117"/>
                    <a:pt x="12264" y="12264"/>
                  </a:cubicBezTo>
                  <a:cubicBezTo>
                    <a:pt x="20117" y="4412"/>
                    <a:pt x="30768" y="0"/>
                    <a:pt x="41873" y="0"/>
                  </a:cubicBezTo>
                  <a:close/>
                </a:path>
              </a:pathLst>
            </a:custGeom>
            <a:solidFill>
              <a:srgbClr val="F7CEB5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76" name="TextBox 30">
              <a:extLst>
                <a:ext uri="{FF2B5EF4-FFF2-40B4-BE49-F238E27FC236}">
                  <a16:creationId xmlns:a16="http://schemas.microsoft.com/office/drawing/2014/main" id="{91A6D556-F79C-4D2B-AC42-97A6F13F5FC3}"/>
                </a:ext>
              </a:extLst>
            </p:cNvPr>
            <p:cNvSpPr txBox="1"/>
            <p:nvPr/>
          </p:nvSpPr>
          <p:spPr>
            <a:xfrm>
              <a:off x="0" y="-19050"/>
              <a:ext cx="371119" cy="21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r>
                <a:rPr lang="en-US" sz="2099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Splitting</a:t>
              </a: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729"/>
                </a:lnSpc>
              </a:pP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84F8BCED-1268-475A-AF7C-AD42DC73ECD3}"/>
              </a:ext>
            </a:extLst>
          </p:cNvPr>
          <p:cNvSpPr/>
          <p:nvPr/>
        </p:nvSpPr>
        <p:spPr>
          <a:xfrm>
            <a:off x="12563354" y="6767303"/>
            <a:ext cx="1385099" cy="133621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11F178-5887-46F8-872C-663140660AEC}"/>
              </a:ext>
            </a:extLst>
          </p:cNvPr>
          <p:cNvSpPr/>
          <p:nvPr/>
        </p:nvSpPr>
        <p:spPr>
          <a:xfrm>
            <a:off x="12608300" y="8182875"/>
            <a:ext cx="1385099" cy="133621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0F4AD1-9318-464F-B058-D40CCACE0687}"/>
              </a:ext>
            </a:extLst>
          </p:cNvPr>
          <p:cNvCxnSpPr>
            <a:cxnSpLocks/>
          </p:cNvCxnSpPr>
          <p:nvPr/>
        </p:nvCxnSpPr>
        <p:spPr>
          <a:xfrm>
            <a:off x="14259761" y="2367091"/>
            <a:ext cx="22164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16">
            <a:extLst>
              <a:ext uri="{FF2B5EF4-FFF2-40B4-BE49-F238E27FC236}">
                <a16:creationId xmlns:a16="http://schemas.microsoft.com/office/drawing/2014/main" id="{7918949F-41BF-4A45-9AF8-1B649284244E}"/>
              </a:ext>
            </a:extLst>
          </p:cNvPr>
          <p:cNvSpPr txBox="1"/>
          <p:nvPr/>
        </p:nvSpPr>
        <p:spPr>
          <a:xfrm>
            <a:off x="12618551" y="7072716"/>
            <a:ext cx="1509543" cy="10951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3249"/>
              </a:lnSpc>
            </a:pPr>
            <a:r>
              <a: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Test Data</a:t>
            </a:r>
          </a:p>
          <a:p>
            <a:pPr algn="ctr">
              <a:lnSpc>
                <a:spcPts val="3249"/>
              </a:lnSpc>
            </a:pPr>
            <a:r>
              <a: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20%</a:t>
            </a:r>
          </a:p>
          <a:p>
            <a:pPr>
              <a:lnSpc>
                <a:spcPts val="3249"/>
              </a:lnSpc>
            </a:pPr>
            <a:endParaRPr lang="en-US" sz="1600" dirty="0">
              <a:solidFill>
                <a:srgbClr val="49494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4" name="TextBox 16">
            <a:extLst>
              <a:ext uri="{FF2B5EF4-FFF2-40B4-BE49-F238E27FC236}">
                <a16:creationId xmlns:a16="http://schemas.microsoft.com/office/drawing/2014/main" id="{4B321717-AB83-4B93-B3CD-9394E0C79DCE}"/>
              </a:ext>
            </a:extLst>
          </p:cNvPr>
          <p:cNvSpPr txBox="1"/>
          <p:nvPr/>
        </p:nvSpPr>
        <p:spPr>
          <a:xfrm>
            <a:off x="12528392" y="5647950"/>
            <a:ext cx="1509543" cy="10951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3249"/>
              </a:lnSpc>
            </a:pPr>
            <a:r>
              <a:rPr lang="en-US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Train </a:t>
            </a:r>
            <a:r>
              <a: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</a:t>
            </a:r>
            <a:endParaRPr lang="en-US" dirty="0">
              <a:solidFill>
                <a:srgbClr val="49494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3249"/>
              </a:lnSpc>
            </a:pPr>
            <a:r>
              <a:rPr lang="en-US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80%</a:t>
            </a:r>
          </a:p>
          <a:p>
            <a:pPr>
              <a:lnSpc>
                <a:spcPts val="3249"/>
              </a:lnSpc>
            </a:pPr>
            <a:endParaRPr lang="en-US" dirty="0">
              <a:solidFill>
                <a:srgbClr val="49494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5AD0D43-0069-4F0C-9A5E-456171A392FB}"/>
              </a:ext>
            </a:extLst>
          </p:cNvPr>
          <p:cNvCxnSpPr>
            <a:cxnSpLocks/>
          </p:cNvCxnSpPr>
          <p:nvPr/>
        </p:nvCxnSpPr>
        <p:spPr>
          <a:xfrm flipH="1">
            <a:off x="14018554" y="8020308"/>
            <a:ext cx="1381301" cy="8541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6758155-7C06-4A17-BC74-08650FF134ED}"/>
              </a:ext>
            </a:extLst>
          </p:cNvPr>
          <p:cNvCxnSpPr>
            <a:cxnSpLocks/>
          </p:cNvCxnSpPr>
          <p:nvPr/>
        </p:nvCxnSpPr>
        <p:spPr>
          <a:xfrm flipH="1" flipV="1">
            <a:off x="13912888" y="6183053"/>
            <a:ext cx="1455112" cy="758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7FCD890-B18F-4402-A911-13A648328357}"/>
              </a:ext>
            </a:extLst>
          </p:cNvPr>
          <p:cNvCxnSpPr>
            <a:cxnSpLocks/>
            <a:endCxn id="77" idx="6"/>
          </p:cNvCxnSpPr>
          <p:nvPr/>
        </p:nvCxnSpPr>
        <p:spPr>
          <a:xfrm flipH="1">
            <a:off x="13948453" y="7435412"/>
            <a:ext cx="13812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9" name="Group 28">
            <a:extLst>
              <a:ext uri="{FF2B5EF4-FFF2-40B4-BE49-F238E27FC236}">
                <a16:creationId xmlns:a16="http://schemas.microsoft.com/office/drawing/2014/main" id="{9F8F221D-1FC4-448E-84DD-0ABD85ED802E}"/>
              </a:ext>
            </a:extLst>
          </p:cNvPr>
          <p:cNvGrpSpPr/>
          <p:nvPr/>
        </p:nvGrpSpPr>
        <p:grpSpPr>
          <a:xfrm>
            <a:off x="8968581" y="5163862"/>
            <a:ext cx="1962126" cy="1980497"/>
            <a:chOff x="-13928" y="-17233"/>
            <a:chExt cx="403814" cy="176731"/>
          </a:xfrm>
        </p:grpSpPr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14907CAC-A80A-4F85-A7D0-936038B13605}"/>
                </a:ext>
              </a:extLst>
            </p:cNvPr>
            <p:cNvSpPr/>
            <p:nvPr/>
          </p:nvSpPr>
          <p:spPr>
            <a:xfrm>
              <a:off x="-13928" y="-17233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41873" y="0"/>
                  </a:moveTo>
                  <a:lnTo>
                    <a:pt x="329246" y="0"/>
                  </a:lnTo>
                  <a:cubicBezTo>
                    <a:pt x="340351" y="0"/>
                    <a:pt x="351002" y="4412"/>
                    <a:pt x="358855" y="12264"/>
                  </a:cubicBezTo>
                  <a:cubicBezTo>
                    <a:pt x="366707" y="20117"/>
                    <a:pt x="371119" y="30768"/>
                    <a:pt x="371119" y="41873"/>
                  </a:cubicBezTo>
                  <a:lnTo>
                    <a:pt x="371119" y="134857"/>
                  </a:lnTo>
                  <a:cubicBezTo>
                    <a:pt x="371119" y="145963"/>
                    <a:pt x="366707" y="156613"/>
                    <a:pt x="358855" y="164466"/>
                  </a:cubicBezTo>
                  <a:cubicBezTo>
                    <a:pt x="351002" y="172319"/>
                    <a:pt x="340351" y="176731"/>
                    <a:pt x="329246" y="176731"/>
                  </a:cubicBezTo>
                  <a:lnTo>
                    <a:pt x="41873" y="176731"/>
                  </a:lnTo>
                  <a:cubicBezTo>
                    <a:pt x="30768" y="176731"/>
                    <a:pt x="20117" y="172319"/>
                    <a:pt x="12264" y="164466"/>
                  </a:cubicBezTo>
                  <a:cubicBezTo>
                    <a:pt x="4412" y="156613"/>
                    <a:pt x="0" y="145963"/>
                    <a:pt x="0" y="134857"/>
                  </a:cubicBezTo>
                  <a:lnTo>
                    <a:pt x="0" y="41873"/>
                  </a:lnTo>
                  <a:cubicBezTo>
                    <a:pt x="0" y="30768"/>
                    <a:pt x="4412" y="20117"/>
                    <a:pt x="12264" y="12264"/>
                  </a:cubicBezTo>
                  <a:cubicBezTo>
                    <a:pt x="20117" y="4412"/>
                    <a:pt x="30768" y="0"/>
                    <a:pt x="41873" y="0"/>
                  </a:cubicBezTo>
                  <a:close/>
                </a:path>
              </a:pathLst>
            </a:custGeom>
            <a:solidFill>
              <a:srgbClr val="F7CEB5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111" name="TextBox 30">
              <a:extLst>
                <a:ext uri="{FF2B5EF4-FFF2-40B4-BE49-F238E27FC236}">
                  <a16:creationId xmlns:a16="http://schemas.microsoft.com/office/drawing/2014/main" id="{4B8C004F-07BB-4D2B-9E66-9ED3AA278D35}"/>
                </a:ext>
              </a:extLst>
            </p:cNvPr>
            <p:cNvSpPr txBox="1"/>
            <p:nvPr/>
          </p:nvSpPr>
          <p:spPr>
            <a:xfrm>
              <a:off x="18767" y="44843"/>
              <a:ext cx="371119" cy="102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729"/>
                </a:lnSpc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ML Model</a:t>
              </a:r>
            </a:p>
            <a:p>
              <a:pPr marL="457200" indent="-457200">
                <a:lnSpc>
                  <a:spcPts val="2729"/>
                </a:lnSpc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KNN</a:t>
              </a:r>
            </a:p>
            <a:p>
              <a:pPr marL="457200" indent="-457200">
                <a:lnSpc>
                  <a:spcPts val="2729"/>
                </a:lnSpc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RF</a:t>
              </a:r>
            </a:p>
            <a:p>
              <a:pPr marL="457200" indent="-457200">
                <a:lnSpc>
                  <a:spcPts val="2729"/>
                </a:lnSpc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LR</a:t>
              </a:r>
            </a:p>
            <a:p>
              <a:pPr marL="457200" indent="-457200">
                <a:lnSpc>
                  <a:spcPts val="2729"/>
                </a:lnSpc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SVM</a:t>
              </a:r>
            </a:p>
            <a:p>
              <a:pPr marL="457200" indent="-457200">
                <a:lnSpc>
                  <a:spcPts val="2729"/>
                </a:lnSpc>
                <a:buFont typeface="+mj-lt"/>
                <a:buAutoNum type="arabicPeriod"/>
              </a:pPr>
              <a:endParaRPr lang="en-US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729"/>
                </a:lnSpc>
              </a:pP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12" name="Group 28">
            <a:extLst>
              <a:ext uri="{FF2B5EF4-FFF2-40B4-BE49-F238E27FC236}">
                <a16:creationId xmlns:a16="http://schemas.microsoft.com/office/drawing/2014/main" id="{04269FE5-7BCB-47DA-AACC-D29C061B49C0}"/>
              </a:ext>
            </a:extLst>
          </p:cNvPr>
          <p:cNvGrpSpPr/>
          <p:nvPr/>
        </p:nvGrpSpPr>
        <p:grpSpPr>
          <a:xfrm>
            <a:off x="9127430" y="7684330"/>
            <a:ext cx="1696828" cy="1431782"/>
            <a:chOff x="-19183" y="-6896"/>
            <a:chExt cx="371119" cy="217424"/>
          </a:xfrm>
        </p:grpSpPr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2C4ABE61-A2F2-46FA-8937-748DDA32B0DD}"/>
                </a:ext>
              </a:extLst>
            </p:cNvPr>
            <p:cNvSpPr/>
            <p:nvPr/>
          </p:nvSpPr>
          <p:spPr>
            <a:xfrm>
              <a:off x="-19183" y="-2804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41873" y="0"/>
                  </a:moveTo>
                  <a:lnTo>
                    <a:pt x="329246" y="0"/>
                  </a:lnTo>
                  <a:cubicBezTo>
                    <a:pt x="340351" y="0"/>
                    <a:pt x="351002" y="4412"/>
                    <a:pt x="358855" y="12264"/>
                  </a:cubicBezTo>
                  <a:cubicBezTo>
                    <a:pt x="366707" y="20117"/>
                    <a:pt x="371119" y="30768"/>
                    <a:pt x="371119" y="41873"/>
                  </a:cubicBezTo>
                  <a:lnTo>
                    <a:pt x="371119" y="134857"/>
                  </a:lnTo>
                  <a:cubicBezTo>
                    <a:pt x="371119" y="145963"/>
                    <a:pt x="366707" y="156613"/>
                    <a:pt x="358855" y="164466"/>
                  </a:cubicBezTo>
                  <a:cubicBezTo>
                    <a:pt x="351002" y="172319"/>
                    <a:pt x="340351" y="176731"/>
                    <a:pt x="329246" y="176731"/>
                  </a:cubicBezTo>
                  <a:lnTo>
                    <a:pt x="41873" y="176731"/>
                  </a:lnTo>
                  <a:cubicBezTo>
                    <a:pt x="30768" y="176731"/>
                    <a:pt x="20117" y="172319"/>
                    <a:pt x="12264" y="164466"/>
                  </a:cubicBezTo>
                  <a:cubicBezTo>
                    <a:pt x="4412" y="156613"/>
                    <a:pt x="0" y="145963"/>
                    <a:pt x="0" y="134857"/>
                  </a:cubicBezTo>
                  <a:lnTo>
                    <a:pt x="0" y="41873"/>
                  </a:lnTo>
                  <a:cubicBezTo>
                    <a:pt x="0" y="30768"/>
                    <a:pt x="4412" y="20117"/>
                    <a:pt x="12264" y="12264"/>
                  </a:cubicBezTo>
                  <a:cubicBezTo>
                    <a:pt x="20117" y="4412"/>
                    <a:pt x="30768" y="0"/>
                    <a:pt x="41873" y="0"/>
                  </a:cubicBezTo>
                  <a:close/>
                </a:path>
              </a:pathLst>
            </a:custGeom>
            <a:solidFill>
              <a:srgbClr val="F7CEB5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FA51B8A2-BCF1-4A2F-B405-7F1E7D4B5A7C}"/>
                </a:ext>
              </a:extLst>
            </p:cNvPr>
            <p:cNvSpPr txBox="1"/>
            <p:nvPr/>
          </p:nvSpPr>
          <p:spPr>
            <a:xfrm>
              <a:off x="-201" y="-6896"/>
              <a:ext cx="342425" cy="21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729"/>
                </a:lnSpc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DL Model</a:t>
              </a:r>
            </a:p>
            <a:p>
              <a:pPr marL="342900" indent="-342900">
                <a:lnSpc>
                  <a:spcPts val="2729"/>
                </a:lnSpc>
                <a:buFont typeface="+mj-lt"/>
                <a:buAutoNum type="arabicPeriod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LSTM</a:t>
              </a:r>
            </a:p>
            <a:p>
              <a:pPr algn="ctr">
                <a:lnSpc>
                  <a:spcPts val="2729"/>
                </a:lnSpc>
              </a:pP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7962149-CBD5-464D-83C3-4E3C7A054FB6}"/>
              </a:ext>
            </a:extLst>
          </p:cNvPr>
          <p:cNvCxnSpPr>
            <a:cxnSpLocks/>
            <a:stCxn id="94" idx="1"/>
          </p:cNvCxnSpPr>
          <p:nvPr/>
        </p:nvCxnSpPr>
        <p:spPr>
          <a:xfrm flipH="1">
            <a:off x="10866641" y="6195545"/>
            <a:ext cx="1661751" cy="1800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13C118-D846-430D-B01F-367774577F27}"/>
              </a:ext>
            </a:extLst>
          </p:cNvPr>
          <p:cNvCxnSpPr>
            <a:cxnSpLocks/>
          </p:cNvCxnSpPr>
          <p:nvPr/>
        </p:nvCxnSpPr>
        <p:spPr>
          <a:xfrm flipH="1" flipV="1">
            <a:off x="10839519" y="8661799"/>
            <a:ext cx="1715636" cy="264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23D0632-5E6F-4277-A5DA-D5CB8665B438}"/>
              </a:ext>
            </a:extLst>
          </p:cNvPr>
          <p:cNvCxnSpPr>
            <a:cxnSpLocks/>
          </p:cNvCxnSpPr>
          <p:nvPr/>
        </p:nvCxnSpPr>
        <p:spPr>
          <a:xfrm flipH="1" flipV="1">
            <a:off x="10823140" y="5591123"/>
            <a:ext cx="1705252" cy="216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0B2C11C-CA2D-4F1A-AC62-1FD7C718CBEA}"/>
              </a:ext>
            </a:extLst>
          </p:cNvPr>
          <p:cNvCxnSpPr>
            <a:cxnSpLocks/>
          </p:cNvCxnSpPr>
          <p:nvPr/>
        </p:nvCxnSpPr>
        <p:spPr>
          <a:xfrm flipH="1" flipV="1">
            <a:off x="10839519" y="6659268"/>
            <a:ext cx="1720058" cy="392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TextBox 16">
            <a:extLst>
              <a:ext uri="{FF2B5EF4-FFF2-40B4-BE49-F238E27FC236}">
                <a16:creationId xmlns:a16="http://schemas.microsoft.com/office/drawing/2014/main" id="{25D46B95-B2C2-4691-97B6-18EE00469E09}"/>
              </a:ext>
            </a:extLst>
          </p:cNvPr>
          <p:cNvSpPr txBox="1"/>
          <p:nvPr/>
        </p:nvSpPr>
        <p:spPr>
          <a:xfrm>
            <a:off x="12589557" y="8612723"/>
            <a:ext cx="1456987" cy="10378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49"/>
              </a:lnSpc>
            </a:pPr>
            <a:r>
              <a: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Validation </a:t>
            </a:r>
          </a:p>
          <a:p>
            <a:pPr algn="ctr">
              <a:lnSpc>
                <a:spcPts val="3249"/>
              </a:lnSpc>
            </a:pPr>
            <a:r>
              <a: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</a:t>
            </a:r>
          </a:p>
          <a:p>
            <a:pPr algn="ctr">
              <a:lnSpc>
                <a:spcPts val="3249"/>
              </a:lnSpc>
            </a:pPr>
            <a:r>
              <a: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20%</a:t>
            </a:r>
          </a:p>
          <a:p>
            <a:pPr>
              <a:lnSpc>
                <a:spcPts val="3249"/>
              </a:lnSpc>
            </a:pPr>
            <a:endParaRPr lang="en-US" sz="1600" dirty="0">
              <a:solidFill>
                <a:srgbClr val="49494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6B980EF-99BE-41E7-AC2C-60D6D8A624AC}"/>
              </a:ext>
            </a:extLst>
          </p:cNvPr>
          <p:cNvCxnSpPr>
            <a:cxnSpLocks/>
          </p:cNvCxnSpPr>
          <p:nvPr/>
        </p:nvCxnSpPr>
        <p:spPr>
          <a:xfrm flipH="1">
            <a:off x="10911048" y="7781233"/>
            <a:ext cx="1663309" cy="57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4" name="Group 28">
            <a:extLst>
              <a:ext uri="{FF2B5EF4-FFF2-40B4-BE49-F238E27FC236}">
                <a16:creationId xmlns:a16="http://schemas.microsoft.com/office/drawing/2014/main" id="{12748CCE-0012-4286-A8AC-41012C0877F7}"/>
              </a:ext>
            </a:extLst>
          </p:cNvPr>
          <p:cNvGrpSpPr/>
          <p:nvPr/>
        </p:nvGrpSpPr>
        <p:grpSpPr>
          <a:xfrm>
            <a:off x="5604721" y="6318466"/>
            <a:ext cx="2547766" cy="2436324"/>
            <a:chOff x="-16584" y="-16904"/>
            <a:chExt cx="405002" cy="217424"/>
          </a:xfrm>
        </p:grpSpPr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7635805A-4DA3-4774-B6A5-38629B562D54}"/>
                </a:ext>
              </a:extLst>
            </p:cNvPr>
            <p:cNvSpPr/>
            <p:nvPr/>
          </p:nvSpPr>
          <p:spPr>
            <a:xfrm>
              <a:off x="-16584" y="-15362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41873" y="0"/>
                  </a:moveTo>
                  <a:lnTo>
                    <a:pt x="329246" y="0"/>
                  </a:lnTo>
                  <a:cubicBezTo>
                    <a:pt x="340351" y="0"/>
                    <a:pt x="351002" y="4412"/>
                    <a:pt x="358855" y="12264"/>
                  </a:cubicBezTo>
                  <a:cubicBezTo>
                    <a:pt x="366707" y="20117"/>
                    <a:pt x="371119" y="30768"/>
                    <a:pt x="371119" y="41873"/>
                  </a:cubicBezTo>
                  <a:lnTo>
                    <a:pt x="371119" y="134857"/>
                  </a:lnTo>
                  <a:cubicBezTo>
                    <a:pt x="371119" y="145963"/>
                    <a:pt x="366707" y="156613"/>
                    <a:pt x="358855" y="164466"/>
                  </a:cubicBezTo>
                  <a:cubicBezTo>
                    <a:pt x="351002" y="172319"/>
                    <a:pt x="340351" y="176731"/>
                    <a:pt x="329246" y="176731"/>
                  </a:cubicBezTo>
                  <a:lnTo>
                    <a:pt x="41873" y="176731"/>
                  </a:lnTo>
                  <a:cubicBezTo>
                    <a:pt x="30768" y="176731"/>
                    <a:pt x="20117" y="172319"/>
                    <a:pt x="12264" y="164466"/>
                  </a:cubicBezTo>
                  <a:cubicBezTo>
                    <a:pt x="4412" y="156613"/>
                    <a:pt x="0" y="145963"/>
                    <a:pt x="0" y="134857"/>
                  </a:cubicBezTo>
                  <a:lnTo>
                    <a:pt x="0" y="41873"/>
                  </a:lnTo>
                  <a:cubicBezTo>
                    <a:pt x="0" y="30768"/>
                    <a:pt x="4412" y="20117"/>
                    <a:pt x="12264" y="12264"/>
                  </a:cubicBezTo>
                  <a:cubicBezTo>
                    <a:pt x="20117" y="4412"/>
                    <a:pt x="30768" y="0"/>
                    <a:pt x="41873" y="0"/>
                  </a:cubicBezTo>
                  <a:close/>
                </a:path>
              </a:pathLst>
            </a:custGeom>
            <a:solidFill>
              <a:srgbClr val="F7CEB5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136" name="TextBox 30">
              <a:extLst>
                <a:ext uri="{FF2B5EF4-FFF2-40B4-BE49-F238E27FC236}">
                  <a16:creationId xmlns:a16="http://schemas.microsoft.com/office/drawing/2014/main" id="{46FC7C4C-B8A6-4F57-B133-2316C78DEAA7}"/>
                </a:ext>
              </a:extLst>
            </p:cNvPr>
            <p:cNvSpPr txBox="1"/>
            <p:nvPr/>
          </p:nvSpPr>
          <p:spPr>
            <a:xfrm>
              <a:off x="17299" y="-16904"/>
              <a:ext cx="371119" cy="21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729"/>
                </a:lnSpc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 Analysis</a:t>
              </a:r>
            </a:p>
            <a:p>
              <a:pPr marL="285750" indent="-285750">
                <a:lnSpc>
                  <a:spcPts val="272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Accuracy</a:t>
              </a:r>
            </a:p>
            <a:p>
              <a:pPr marL="285750" indent="-285750">
                <a:lnSpc>
                  <a:spcPts val="272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Precision</a:t>
              </a:r>
            </a:p>
            <a:p>
              <a:pPr marL="285750" indent="-285750">
                <a:lnSpc>
                  <a:spcPts val="272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Recall</a:t>
              </a:r>
            </a:p>
            <a:p>
              <a:pPr marL="285750" indent="-285750">
                <a:lnSpc>
                  <a:spcPts val="2729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F1-score</a:t>
              </a:r>
            </a:p>
            <a:p>
              <a:pPr algn="ctr">
                <a:lnSpc>
                  <a:spcPts val="2729"/>
                </a:lnSpc>
              </a:pP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560B998-7F07-4F00-A030-92DC0D627586}"/>
              </a:ext>
            </a:extLst>
          </p:cNvPr>
          <p:cNvCxnSpPr>
            <a:cxnSpLocks/>
          </p:cNvCxnSpPr>
          <p:nvPr/>
        </p:nvCxnSpPr>
        <p:spPr>
          <a:xfrm flipH="1" flipV="1">
            <a:off x="7972824" y="7639882"/>
            <a:ext cx="1084506" cy="653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0A639D0-4F44-47E9-8970-2D0C79917A43}"/>
              </a:ext>
            </a:extLst>
          </p:cNvPr>
          <p:cNvCxnSpPr>
            <a:cxnSpLocks/>
          </p:cNvCxnSpPr>
          <p:nvPr/>
        </p:nvCxnSpPr>
        <p:spPr>
          <a:xfrm flipH="1">
            <a:off x="7957489" y="6183052"/>
            <a:ext cx="940991" cy="881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1" name="Group 28">
            <a:extLst>
              <a:ext uri="{FF2B5EF4-FFF2-40B4-BE49-F238E27FC236}">
                <a16:creationId xmlns:a16="http://schemas.microsoft.com/office/drawing/2014/main" id="{CDA726E2-77B8-4E7C-8EB5-0076CFC6DDC0}"/>
              </a:ext>
            </a:extLst>
          </p:cNvPr>
          <p:cNvGrpSpPr/>
          <p:nvPr/>
        </p:nvGrpSpPr>
        <p:grpSpPr>
          <a:xfrm>
            <a:off x="2449853" y="6742800"/>
            <a:ext cx="2407846" cy="1360719"/>
            <a:chOff x="3195" y="-15811"/>
            <a:chExt cx="372239" cy="218412"/>
          </a:xfrm>
        </p:grpSpPr>
        <p:sp>
          <p:nvSpPr>
            <p:cNvPr id="142" name="Freeform 29">
              <a:extLst>
                <a:ext uri="{FF2B5EF4-FFF2-40B4-BE49-F238E27FC236}">
                  <a16:creationId xmlns:a16="http://schemas.microsoft.com/office/drawing/2014/main" id="{E549CDF5-DC0C-4F9F-8C8B-94BE9E0F5D7F}"/>
                </a:ext>
              </a:extLst>
            </p:cNvPr>
            <p:cNvSpPr/>
            <p:nvPr/>
          </p:nvSpPr>
          <p:spPr>
            <a:xfrm>
              <a:off x="4315" y="-15811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41873" y="0"/>
                  </a:moveTo>
                  <a:lnTo>
                    <a:pt x="329246" y="0"/>
                  </a:lnTo>
                  <a:cubicBezTo>
                    <a:pt x="340351" y="0"/>
                    <a:pt x="351002" y="4412"/>
                    <a:pt x="358855" y="12264"/>
                  </a:cubicBezTo>
                  <a:cubicBezTo>
                    <a:pt x="366707" y="20117"/>
                    <a:pt x="371119" y="30768"/>
                    <a:pt x="371119" y="41873"/>
                  </a:cubicBezTo>
                  <a:lnTo>
                    <a:pt x="371119" y="134857"/>
                  </a:lnTo>
                  <a:cubicBezTo>
                    <a:pt x="371119" y="145963"/>
                    <a:pt x="366707" y="156613"/>
                    <a:pt x="358855" y="164466"/>
                  </a:cubicBezTo>
                  <a:cubicBezTo>
                    <a:pt x="351002" y="172319"/>
                    <a:pt x="340351" y="176731"/>
                    <a:pt x="329246" y="176731"/>
                  </a:cubicBezTo>
                  <a:lnTo>
                    <a:pt x="41873" y="176731"/>
                  </a:lnTo>
                  <a:cubicBezTo>
                    <a:pt x="30768" y="176731"/>
                    <a:pt x="20117" y="172319"/>
                    <a:pt x="12264" y="164466"/>
                  </a:cubicBezTo>
                  <a:cubicBezTo>
                    <a:pt x="4412" y="156613"/>
                    <a:pt x="0" y="145963"/>
                    <a:pt x="0" y="134857"/>
                  </a:cubicBezTo>
                  <a:lnTo>
                    <a:pt x="0" y="41873"/>
                  </a:lnTo>
                  <a:cubicBezTo>
                    <a:pt x="0" y="30768"/>
                    <a:pt x="4412" y="20117"/>
                    <a:pt x="12264" y="12264"/>
                  </a:cubicBezTo>
                  <a:cubicBezTo>
                    <a:pt x="20117" y="4412"/>
                    <a:pt x="30768" y="0"/>
                    <a:pt x="41873" y="0"/>
                  </a:cubicBezTo>
                  <a:close/>
                </a:path>
              </a:pathLst>
            </a:custGeom>
            <a:solidFill>
              <a:srgbClr val="F7CEB5"/>
            </a:solidFill>
            <a:ln w="19050" cap="sq">
              <a:solidFill>
                <a:srgbClr val="494949"/>
              </a:solidFill>
              <a:prstDash val="solid"/>
              <a:miter/>
            </a:ln>
          </p:spPr>
        </p:sp>
        <p:sp>
          <p:nvSpPr>
            <p:cNvPr id="143" name="TextBox 30">
              <a:extLst>
                <a:ext uri="{FF2B5EF4-FFF2-40B4-BE49-F238E27FC236}">
                  <a16:creationId xmlns:a16="http://schemas.microsoft.com/office/drawing/2014/main" id="{C043AD33-EDEA-47A0-BCB7-7DD6F0D0AF8B}"/>
                </a:ext>
              </a:extLst>
            </p:cNvPr>
            <p:cNvSpPr txBox="1"/>
            <p:nvPr/>
          </p:nvSpPr>
          <p:spPr>
            <a:xfrm>
              <a:off x="3195" y="-14823"/>
              <a:ext cx="371119" cy="217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r>
                <a:rPr lang="en-US" sz="2099" dirty="0">
                  <a:solidFill>
                    <a:srgbClr val="49494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Comparison</a:t>
              </a: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729"/>
                </a:lnSpc>
              </a:pPr>
              <a:endParaRPr lang="en-US" sz="1600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8ECD98-70AC-42FB-8D23-5D0D82DBD8A5}"/>
              </a:ext>
            </a:extLst>
          </p:cNvPr>
          <p:cNvCxnSpPr>
            <a:cxnSpLocks/>
          </p:cNvCxnSpPr>
          <p:nvPr/>
        </p:nvCxnSpPr>
        <p:spPr>
          <a:xfrm flipH="1">
            <a:off x="4922197" y="7308365"/>
            <a:ext cx="618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E2F9A76-04E9-4DA8-A458-F953A5F92C81}"/>
              </a:ext>
            </a:extLst>
          </p:cNvPr>
          <p:cNvSpPr txBox="1"/>
          <p:nvPr/>
        </p:nvSpPr>
        <p:spPr>
          <a:xfrm>
            <a:off x="17362869" y="571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D43DDC-17F9-405A-A5B9-6899112F225A}"/>
              </a:ext>
            </a:extLst>
          </p:cNvPr>
          <p:cNvSpPr txBox="1"/>
          <p:nvPr/>
        </p:nvSpPr>
        <p:spPr>
          <a:xfrm>
            <a:off x="7806077" y="9450470"/>
            <a:ext cx="2422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Fig 1. Total Workflow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9260" y="468933"/>
            <a:ext cx="17269480" cy="9349134"/>
            <a:chOff x="0" y="0"/>
            <a:chExt cx="1537094" cy="832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094" cy="832133"/>
            </a:xfrm>
            <a:custGeom>
              <a:avLst/>
              <a:gdLst/>
              <a:ahLst/>
              <a:cxnLst/>
              <a:rect l="l" t="t" r="r" b="b"/>
              <a:pathLst>
                <a:path w="1537094" h="832133">
                  <a:moveTo>
                    <a:pt x="0" y="0"/>
                  </a:moveTo>
                  <a:lnTo>
                    <a:pt x="1537094" y="0"/>
                  </a:lnTo>
                  <a:lnTo>
                    <a:pt x="1537094" y="832133"/>
                  </a:lnTo>
                  <a:lnTo>
                    <a:pt x="0" y="832133"/>
                  </a:lnTo>
                  <a:close/>
                </a:path>
              </a:pathLst>
            </a:custGeom>
            <a:solidFill>
              <a:srgbClr val="F7CEB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37094" cy="870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62883" y="1142623"/>
            <a:ext cx="13562234" cy="97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b="1" spc="-342" dirty="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Result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73C74D-F230-405B-A62F-D74FB788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22800"/>
            <a:ext cx="7086600" cy="284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2DC2D-90E2-45CF-B724-B555CE9BB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3009900"/>
            <a:ext cx="8277225" cy="5022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D52919-CD29-4578-B983-2FAF615ADC1C}"/>
              </a:ext>
            </a:extLst>
          </p:cNvPr>
          <p:cNvSpPr txBox="1"/>
          <p:nvPr/>
        </p:nvSpPr>
        <p:spPr>
          <a:xfrm>
            <a:off x="17362869" y="571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05F7D-1B2F-4100-8E0D-ED19B9EEA86E}"/>
              </a:ext>
            </a:extLst>
          </p:cNvPr>
          <p:cNvSpPr txBox="1"/>
          <p:nvPr/>
        </p:nvSpPr>
        <p:spPr>
          <a:xfrm>
            <a:off x="3475038" y="6992259"/>
            <a:ext cx="2083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Fig 2. Result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3AC63-6E29-4A5D-93F4-F061CD7C71B2}"/>
              </a:ext>
            </a:extLst>
          </p:cNvPr>
          <p:cNvSpPr txBox="1"/>
          <p:nvPr/>
        </p:nvSpPr>
        <p:spPr>
          <a:xfrm>
            <a:off x="12192000" y="8460726"/>
            <a:ext cx="309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Fig 3. Result in Bar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86500" y="1638300"/>
            <a:ext cx="659130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b="1" spc="-399" dirty="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62250" y="3467100"/>
            <a:ext cx="13639800" cy="4259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endParaRPr lang="en-US" sz="3500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LSTM: 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Best performance with 88% accuracy; precision, recall, and F1-score are 0.88, 0.88, and 0.87, respectively.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SVM: 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Second-best with 80% accuracy.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KNN: 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Lowest performance with 60% accuracy. </a:t>
            </a:r>
          </a:p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endParaRPr lang="en-US" sz="3500" u="none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endParaRPr lang="en-US" sz="3500" u="none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116F2F5F-0C02-4FD4-A176-80C7E55AD5E4}"/>
              </a:ext>
            </a:extLst>
          </p:cNvPr>
          <p:cNvSpPr/>
          <p:nvPr/>
        </p:nvSpPr>
        <p:spPr>
          <a:xfrm rot="2451906">
            <a:off x="25444" y="-1832300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CCD58AFA-08B5-43BA-8F64-CA74EE30DEC0}"/>
              </a:ext>
            </a:extLst>
          </p:cNvPr>
          <p:cNvSpPr/>
          <p:nvPr/>
        </p:nvSpPr>
        <p:spPr>
          <a:xfrm rot="-5916672">
            <a:off x="14174731" y="649931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D42E4-60BA-491B-9921-FCB0C3370A9F}"/>
              </a:ext>
            </a:extLst>
          </p:cNvPr>
          <p:cNvSpPr txBox="1"/>
          <p:nvPr/>
        </p:nvSpPr>
        <p:spPr>
          <a:xfrm>
            <a:off x="17362869" y="571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1" y="1257300"/>
            <a:ext cx="6400800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b="1" spc="-399" dirty="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09800" y="2781300"/>
            <a:ext cx="14782800" cy="6774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[1]  </a:t>
            </a:r>
            <a:r>
              <a:rPr lang="en-US" sz="2400" dirty="0" err="1"/>
              <a:t>Mst</a:t>
            </a:r>
            <a:r>
              <a:rPr lang="en-US" sz="2400" dirty="0"/>
              <a:t>. </a:t>
            </a:r>
            <a:r>
              <a:rPr lang="en-US" sz="2400" dirty="0" err="1"/>
              <a:t>Tuhin</a:t>
            </a:r>
            <a:r>
              <a:rPr lang="en-US" sz="2400" dirty="0"/>
              <a:t> </a:t>
            </a:r>
            <a:r>
              <a:rPr lang="en-US" sz="2400" dirty="0" err="1"/>
              <a:t>Akter</a:t>
            </a:r>
            <a:r>
              <a:rPr lang="en-US" sz="2400" dirty="0"/>
              <a:t>, </a:t>
            </a:r>
            <a:r>
              <a:rPr lang="en-US" sz="2400" dirty="0" err="1"/>
              <a:t>Manoara</a:t>
            </a:r>
            <a:r>
              <a:rPr lang="en-US" sz="2400" dirty="0"/>
              <a:t> Begum, and Rashed Mustafa, “Bengali Sentiment Analysis of E-commerce Product Reviews using K-Nearest Neighbors,” 2021 International Conference on Information and Communication Technology for Sustainable Development (ICICT4SD), 27-28 February, Dhaka.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 [2]  </a:t>
            </a:r>
            <a:r>
              <a:rPr lang="en-US" sz="2400" dirty="0"/>
              <a:t>Abdullah Al Jamil, </a:t>
            </a:r>
            <a:r>
              <a:rPr lang="en-US" sz="2400" dirty="0" err="1"/>
              <a:t>Rahman,Rifat</a:t>
            </a:r>
            <a:r>
              <a:rPr lang="en-US" sz="2400" dirty="0"/>
              <a:t>, “Sentiment and Emotion Analysis from Textual Data in Bangla Language,” Southeast University Journal of Computing Sciences, Volume 01, No 01, June 2021 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[3]  </a:t>
            </a:r>
            <a:r>
              <a:rPr lang="en-US" sz="2400" dirty="0"/>
              <a:t>Mahmudul Hassan, Shahriar Shakil, </a:t>
            </a:r>
            <a:r>
              <a:rPr lang="en-US" sz="2400" dirty="0" err="1"/>
              <a:t>Nazmun</a:t>
            </a:r>
            <a:r>
              <a:rPr lang="en-US" sz="2400" dirty="0"/>
              <a:t> Nessa Moon, Mohammad </a:t>
            </a:r>
            <a:r>
              <a:rPr lang="en-US" sz="2400" dirty="0" err="1"/>
              <a:t>Monirul</a:t>
            </a:r>
            <a:r>
              <a:rPr lang="en-US" sz="2400" dirty="0"/>
              <a:t> Islam, </a:t>
            </a:r>
            <a:r>
              <a:rPr lang="en-US" sz="2400" dirty="0" err="1"/>
              <a:t>Refath</a:t>
            </a:r>
            <a:r>
              <a:rPr lang="en-US" sz="2400" dirty="0"/>
              <a:t> Ara Hossain, Asma Mariam, </a:t>
            </a:r>
            <a:r>
              <a:rPr lang="en-US" sz="2400" dirty="0" err="1"/>
              <a:t>Fernaz</a:t>
            </a:r>
            <a:r>
              <a:rPr lang="en-US" sz="2400" dirty="0"/>
              <a:t> </a:t>
            </a:r>
            <a:r>
              <a:rPr lang="en-US" sz="2400" dirty="0" err="1"/>
              <a:t>Narin</a:t>
            </a:r>
            <a:r>
              <a:rPr lang="en-US" sz="2400" dirty="0"/>
              <a:t> Nur, “Sentiment analysis on Bangla conversation using machine learning approach,” International Journal of Electrical and Computer Engineering (IJECE) Vol. 12, No. 5, October 2022, pp. 5562 5572. 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[4]  </a:t>
            </a:r>
            <a:r>
              <a:rPr lang="en-US" sz="2400" dirty="0" err="1"/>
              <a:t>Muntasir</a:t>
            </a:r>
            <a:r>
              <a:rPr lang="en-US" sz="2400" dirty="0"/>
              <a:t> </a:t>
            </a:r>
            <a:r>
              <a:rPr lang="en-US" sz="2400" dirty="0" err="1"/>
              <a:t>Hoq</a:t>
            </a:r>
            <a:r>
              <a:rPr lang="en-US" sz="2400" dirty="0"/>
              <a:t>, </a:t>
            </a:r>
            <a:r>
              <a:rPr lang="en-US" sz="2400" dirty="0" err="1"/>
              <a:t>Promila</a:t>
            </a:r>
            <a:r>
              <a:rPr lang="en-US" sz="2400" dirty="0"/>
              <a:t> Haque, and Mohammed Nazim Uddin, “Sentiment Analysis of Bangla Language Using Deep Learning Approaches,” Springer Nature Switzerland AG 2021 N. </a:t>
            </a:r>
            <a:r>
              <a:rPr lang="en-US" sz="2400" dirty="0" err="1"/>
              <a:t>Chaubey</a:t>
            </a:r>
            <a:r>
              <a:rPr lang="en-US" sz="2400" dirty="0"/>
              <a:t> et al. (Eds.): COMS2 2021, CCIS 1416, pp. 140–151, 2021</a:t>
            </a:r>
            <a:endParaRPr lang="en-US" sz="2400" u="none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52674EAD-D842-4552-AF7B-1CDFAAEC964C}"/>
              </a:ext>
            </a:extLst>
          </p:cNvPr>
          <p:cNvSpPr/>
          <p:nvPr/>
        </p:nvSpPr>
        <p:spPr>
          <a:xfrm rot="10063834">
            <a:off x="14939237" y="-1694499"/>
            <a:ext cx="4754889" cy="4851945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D2471ADD-565B-4953-8908-547CE4BF1200}"/>
              </a:ext>
            </a:extLst>
          </p:cNvPr>
          <p:cNvSpPr/>
          <p:nvPr/>
        </p:nvSpPr>
        <p:spPr>
          <a:xfrm rot="17881431">
            <a:off x="-1526505" y="719264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033F7-E8F4-466F-9677-2B7013169075}"/>
              </a:ext>
            </a:extLst>
          </p:cNvPr>
          <p:cNvSpPr txBox="1"/>
          <p:nvPr/>
        </p:nvSpPr>
        <p:spPr>
          <a:xfrm>
            <a:off x="17362869" y="5715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662</Words>
  <Application>Microsoft Office PowerPoint</Application>
  <PresentationFormat>Custom</PresentationFormat>
  <Paragraphs>137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Calibri</vt:lpstr>
      <vt:lpstr>TAN Pearl</vt:lpstr>
      <vt:lpstr>Bahnschrift SemiLight</vt:lpstr>
      <vt:lpstr>Bahnschrift SemiCondensed</vt:lpstr>
      <vt:lpstr>Montserrat Bold</vt:lpstr>
      <vt:lpstr>Wingdings</vt:lpstr>
      <vt:lpstr>Arial</vt:lpstr>
      <vt:lpstr>Montserrat Semi-Bold</vt:lpstr>
      <vt:lpstr>Montserrat</vt:lpstr>
      <vt:lpstr>Montserrat Medium</vt:lpstr>
      <vt:lpstr>Office Theme</vt:lpstr>
      <vt:lpstr>Title: Sentiment Analysis of Bangla E-commerce Dataset: Using Different Machine &amp; Deep Learning Models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Watercolor Project Presentation</dc:title>
  <dc:creator>Naushin Mamur</dc:creator>
  <cp:lastModifiedBy>Misbahul Sheikh</cp:lastModifiedBy>
  <cp:revision>16</cp:revision>
  <dcterms:created xsi:type="dcterms:W3CDTF">2006-08-16T00:00:00Z</dcterms:created>
  <dcterms:modified xsi:type="dcterms:W3CDTF">2024-09-24T15:15:20Z</dcterms:modified>
  <dc:identifier>DAGKwh4TI_o</dc:identifier>
</cp:coreProperties>
</file>